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78" r:id="rId2"/>
    <p:sldId id="271" r:id="rId3"/>
    <p:sldId id="279" r:id="rId4"/>
  </p:sldIdLst>
  <p:sldSz cx="9144000" cy="6858000" type="screen4x3"/>
  <p:notesSz cx="6858000" cy="9144000"/>
  <p:defaultTextStyle>
    <a:defPPr>
      <a:defRPr lang="de-DE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6600"/>
    <a:srgbClr val="FF993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40" autoAdjust="0"/>
    <p:restoredTop sz="94575" autoAdjust="0"/>
  </p:normalViewPr>
  <p:slideViewPr>
    <p:cSldViewPr>
      <p:cViewPr>
        <p:scale>
          <a:sx n="66" d="100"/>
          <a:sy n="66" d="100"/>
        </p:scale>
        <p:origin x="-141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0" d="100"/>
          <a:sy n="50" d="100"/>
        </p:scale>
        <p:origin x="-1242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de-DE"/>
          </a:p>
        </p:txBody>
      </p:sp>
      <p:sp>
        <p:nvSpPr>
          <p:cNvPr id="5124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de-DE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C3FED83-FD39-469B-B511-01C739037FF0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54843865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2009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CFF5FF-6975-428D-BDCA-24F0F9683CDC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725712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2009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A95085F-5027-45CA-A59C-4C30048A0C4F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2241078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2009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5C10E3-A958-4F6F-8177-527C61F8673C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41052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2009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7D5789-2CFC-4E08-B042-5F107D62669D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052277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2009</a:t>
            </a:r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7C3D1B-A6B4-4CE1-94F4-74775B01F75F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720747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2009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1B1A18-68BF-47EE-ABE2-AFB95CF9A5FD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684354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2009</a:t>
            </a:r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445444-F282-429A-8F33-831161D06FB3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61271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2009</a:t>
            </a: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196A5EB-3388-4ECE-810D-8584A997000F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429739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2009</a:t>
            </a:r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5628262-C9D5-4021-B86C-5BFDD4219842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80239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2009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A652A0C-C70E-4AE9-8388-6765B225FC8F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908001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© Dr. rer. pol. Jens Siebel, 2009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555B7D-1D21-4FE4-B2D5-EE644FE39A85}" type="slidenum">
              <a:rPr lang="de-DE"/>
              <a:pPr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915945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Titelmasterformat durch Klicken bearbeiten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de-DE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de-DE"/>
              <a:t>© Dr. rer. pol. Jens Siebel, 2009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9B8FA58E-1E0C-46DC-8AE7-51E005DCEFB8}" type="slidenum">
              <a:rPr lang="de-DE"/>
              <a:pPr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Dr. rer. pol. Jens Siebel, 2009</a:t>
            </a:r>
          </a:p>
        </p:txBody>
      </p:sp>
      <p:sp>
        <p:nvSpPr>
          <p:cNvPr id="563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 b="1"/>
              <a:t>Beispiel </a:t>
            </a:r>
            <a:r>
              <a:rPr lang="de-DE" sz="2400" b="1">
                <a:solidFill>
                  <a:schemeClr val="tx1"/>
                </a:solidFill>
              </a:rPr>
              <a:t>6.2.2</a:t>
            </a:r>
            <a:r>
              <a:rPr lang="de-DE" sz="2400" b="1"/>
              <a:t> (Regel von Sarrus)</a:t>
            </a:r>
          </a:p>
        </p:txBody>
      </p:sp>
      <p:graphicFrame>
        <p:nvGraphicFramePr>
          <p:cNvPr id="56369" name="Group 49"/>
          <p:cNvGraphicFramePr>
            <a:graphicFrameLocks noGrp="1"/>
          </p:cNvGraphicFramePr>
          <p:nvPr>
            <p:ph sz="half" idx="1"/>
          </p:nvPr>
        </p:nvGraphicFramePr>
        <p:xfrm>
          <a:off x="3276600" y="2565400"/>
          <a:ext cx="2305050" cy="1674053"/>
        </p:xfrm>
        <a:graphic>
          <a:graphicData uri="http://schemas.openxmlformats.org/drawingml/2006/table">
            <a:tbl>
              <a:tblPr/>
              <a:tblGrid>
                <a:gridCol w="768350"/>
                <a:gridCol w="768350"/>
                <a:gridCol w="768350"/>
              </a:tblGrid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-6</a:t>
                      </a:r>
                    </a:p>
                  </a:txBody>
                  <a:tcPr marL="90000" marR="90000" marT="46800" marB="46800" anchor="ctr" anchorCtr="1"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6350" name="Text Box 30"/>
          <p:cNvSpPr txBox="1">
            <a:spLocks noChangeArrowheads="1"/>
          </p:cNvSpPr>
          <p:nvPr/>
        </p:nvSpPr>
        <p:spPr bwMode="auto">
          <a:xfrm>
            <a:off x="3851275" y="2420938"/>
            <a:ext cx="2089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56351" name="Text Box 31"/>
          <p:cNvSpPr txBox="1">
            <a:spLocks noChangeArrowheads="1"/>
          </p:cNvSpPr>
          <p:nvPr/>
        </p:nvSpPr>
        <p:spPr bwMode="auto">
          <a:xfrm>
            <a:off x="1476375" y="6021388"/>
            <a:ext cx="15113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56352" name="Text Box 32"/>
          <p:cNvSpPr txBox="1">
            <a:spLocks noChangeArrowheads="1"/>
          </p:cNvSpPr>
          <p:nvPr/>
        </p:nvSpPr>
        <p:spPr bwMode="auto">
          <a:xfrm>
            <a:off x="4716463" y="1989138"/>
            <a:ext cx="11525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56354" name="Text Box 34"/>
          <p:cNvSpPr txBox="1">
            <a:spLocks noChangeArrowheads="1"/>
          </p:cNvSpPr>
          <p:nvPr/>
        </p:nvSpPr>
        <p:spPr bwMode="auto">
          <a:xfrm>
            <a:off x="4284663" y="4076700"/>
            <a:ext cx="4175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56355" name="Text Box 35"/>
          <p:cNvSpPr txBox="1">
            <a:spLocks noChangeArrowheads="1"/>
          </p:cNvSpPr>
          <p:nvPr/>
        </p:nvSpPr>
        <p:spPr bwMode="auto">
          <a:xfrm>
            <a:off x="611188" y="1412875"/>
            <a:ext cx="8208962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de-DE" sz="2800"/>
              <a:t>Wir bestimmen die Determinante der dreizeiligen, quadratischen Matrix</a:t>
            </a:r>
          </a:p>
        </p:txBody>
      </p:sp>
      <p:sp>
        <p:nvSpPr>
          <p:cNvPr id="56356" name="Text Box 36"/>
          <p:cNvSpPr txBox="1">
            <a:spLocks noChangeArrowheads="1"/>
          </p:cNvSpPr>
          <p:nvPr/>
        </p:nvSpPr>
        <p:spPr bwMode="auto">
          <a:xfrm>
            <a:off x="2195513" y="3068638"/>
            <a:ext cx="100806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de-DE" sz="2800"/>
              <a:t>A=</a:t>
            </a:r>
          </a:p>
        </p:txBody>
      </p:sp>
      <p:sp>
        <p:nvSpPr>
          <p:cNvPr id="56366" name="Arc 46"/>
          <p:cNvSpPr>
            <a:spLocks/>
          </p:cNvSpPr>
          <p:nvPr/>
        </p:nvSpPr>
        <p:spPr bwMode="auto">
          <a:xfrm rot="3708047">
            <a:off x="4299743" y="2764632"/>
            <a:ext cx="1338263" cy="165735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17451"/>
              <a:gd name="T1" fmla="*/ 0 h 21600"/>
              <a:gd name="T2" fmla="*/ 17451 w 17451"/>
              <a:gd name="T3" fmla="*/ 8872 h 21600"/>
              <a:gd name="T4" fmla="*/ 0 w 17451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451" h="21600" fill="none" extrusionOk="0">
                <a:moveTo>
                  <a:pt x="-1" y="0"/>
                </a:moveTo>
                <a:cubicBezTo>
                  <a:pt x="6900" y="0"/>
                  <a:pt x="13385" y="3296"/>
                  <a:pt x="17451" y="8871"/>
                </a:cubicBezTo>
              </a:path>
              <a:path w="17451" h="21600" stroke="0" extrusionOk="0">
                <a:moveTo>
                  <a:pt x="-1" y="0"/>
                </a:moveTo>
                <a:cubicBezTo>
                  <a:pt x="6900" y="0"/>
                  <a:pt x="13385" y="3296"/>
                  <a:pt x="17451" y="8871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6370" name="Arc 50"/>
          <p:cNvSpPr>
            <a:spLocks/>
          </p:cNvSpPr>
          <p:nvPr/>
        </p:nvSpPr>
        <p:spPr bwMode="auto">
          <a:xfrm rot="-7052440">
            <a:off x="3218656" y="2332832"/>
            <a:ext cx="1338263" cy="1657350"/>
          </a:xfrm>
          <a:custGeom>
            <a:avLst/>
            <a:gdLst>
              <a:gd name="G0" fmla="+- 0 0 0"/>
              <a:gd name="G1" fmla="+- 21600 0 0"/>
              <a:gd name="G2" fmla="+- 21600 0 0"/>
              <a:gd name="T0" fmla="*/ 0 w 17451"/>
              <a:gd name="T1" fmla="*/ 0 h 21600"/>
              <a:gd name="T2" fmla="*/ 17451 w 17451"/>
              <a:gd name="T3" fmla="*/ 8872 h 21600"/>
              <a:gd name="T4" fmla="*/ 0 w 17451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17451" h="21600" fill="none" extrusionOk="0">
                <a:moveTo>
                  <a:pt x="-1" y="0"/>
                </a:moveTo>
                <a:cubicBezTo>
                  <a:pt x="6900" y="0"/>
                  <a:pt x="13385" y="3296"/>
                  <a:pt x="17451" y="8871"/>
                </a:cubicBezTo>
              </a:path>
              <a:path w="17451" h="21600" stroke="0" extrusionOk="0">
                <a:moveTo>
                  <a:pt x="-1" y="0"/>
                </a:moveTo>
                <a:cubicBezTo>
                  <a:pt x="6900" y="0"/>
                  <a:pt x="13385" y="3296"/>
                  <a:pt x="17451" y="8871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Dr. rer. pol. Jens Siebel, 2009</a:t>
            </a:r>
          </a:p>
        </p:txBody>
      </p:sp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 b="1"/>
              <a:t>Beispiel </a:t>
            </a:r>
            <a:r>
              <a:rPr lang="de-DE" sz="2400" b="1">
                <a:solidFill>
                  <a:schemeClr val="tx1"/>
                </a:solidFill>
              </a:rPr>
              <a:t>6.2.2</a:t>
            </a:r>
            <a:r>
              <a:rPr lang="de-DE" sz="2400" b="1"/>
              <a:t> (Regel von Sarrus)</a:t>
            </a:r>
          </a:p>
        </p:txBody>
      </p:sp>
      <p:graphicFrame>
        <p:nvGraphicFramePr>
          <p:cNvPr id="39108" name="Group 196"/>
          <p:cNvGraphicFramePr>
            <a:graphicFrameLocks noGrp="1"/>
          </p:cNvGraphicFramePr>
          <p:nvPr>
            <p:ph sz="half" idx="1"/>
          </p:nvPr>
        </p:nvGraphicFramePr>
        <p:xfrm>
          <a:off x="468313" y="1125538"/>
          <a:ext cx="2305050" cy="1674053"/>
        </p:xfrm>
        <a:graphic>
          <a:graphicData uri="http://schemas.openxmlformats.org/drawingml/2006/table">
            <a:tbl>
              <a:tblPr/>
              <a:tblGrid>
                <a:gridCol w="768350"/>
                <a:gridCol w="768350"/>
                <a:gridCol w="768350"/>
              </a:tblGrid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8942" name="Text Box 30"/>
          <p:cNvSpPr txBox="1">
            <a:spLocks noChangeArrowheads="1"/>
          </p:cNvSpPr>
          <p:nvPr/>
        </p:nvSpPr>
        <p:spPr bwMode="auto">
          <a:xfrm>
            <a:off x="3851275" y="2420938"/>
            <a:ext cx="2089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38944" name="Text Box 32"/>
          <p:cNvSpPr txBox="1">
            <a:spLocks noChangeArrowheads="1"/>
          </p:cNvSpPr>
          <p:nvPr/>
        </p:nvSpPr>
        <p:spPr bwMode="auto">
          <a:xfrm>
            <a:off x="4716463" y="1989138"/>
            <a:ext cx="11525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38946" name="Text Box 34"/>
          <p:cNvSpPr txBox="1">
            <a:spLocks noChangeArrowheads="1"/>
          </p:cNvSpPr>
          <p:nvPr/>
        </p:nvSpPr>
        <p:spPr bwMode="auto">
          <a:xfrm>
            <a:off x="2987675" y="1628775"/>
            <a:ext cx="5048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=</a:t>
            </a:r>
            <a:endParaRPr lang="de-DE" sz="2800" baseline="-25000"/>
          </a:p>
        </p:txBody>
      </p:sp>
      <p:sp>
        <p:nvSpPr>
          <p:cNvPr id="38948" name="Text Box 36"/>
          <p:cNvSpPr txBox="1">
            <a:spLocks noChangeArrowheads="1"/>
          </p:cNvSpPr>
          <p:nvPr/>
        </p:nvSpPr>
        <p:spPr bwMode="auto">
          <a:xfrm>
            <a:off x="5508625" y="3644900"/>
            <a:ext cx="3311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38949" name="Text Box 37"/>
          <p:cNvSpPr txBox="1">
            <a:spLocks noChangeArrowheads="1"/>
          </p:cNvSpPr>
          <p:nvPr/>
        </p:nvSpPr>
        <p:spPr bwMode="auto">
          <a:xfrm>
            <a:off x="4284663" y="4076700"/>
            <a:ext cx="4175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38977" name="Text Box 65"/>
          <p:cNvSpPr txBox="1">
            <a:spLocks noChangeArrowheads="1"/>
          </p:cNvSpPr>
          <p:nvPr/>
        </p:nvSpPr>
        <p:spPr bwMode="auto">
          <a:xfrm>
            <a:off x="395288" y="3141663"/>
            <a:ext cx="35290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Hilfsschema:</a:t>
            </a:r>
            <a:endParaRPr lang="de-DE" sz="2800" baseline="-25000"/>
          </a:p>
        </p:txBody>
      </p:sp>
      <p:graphicFrame>
        <p:nvGraphicFramePr>
          <p:cNvPr id="39116" name="Group 204"/>
          <p:cNvGraphicFramePr>
            <a:graphicFrameLocks noGrp="1"/>
          </p:cNvGraphicFramePr>
          <p:nvPr/>
        </p:nvGraphicFramePr>
        <p:xfrm>
          <a:off x="468313" y="3933825"/>
          <a:ext cx="2322512" cy="1674814"/>
        </p:xfrm>
        <a:graphic>
          <a:graphicData uri="http://schemas.openxmlformats.org/drawingml/2006/table">
            <a:tbl>
              <a:tblPr/>
              <a:tblGrid>
                <a:gridCol w="774700"/>
                <a:gridCol w="773112"/>
                <a:gridCol w="774700"/>
              </a:tblGrid>
              <a:tr h="557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03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-6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9117" name="AutoShape 205"/>
          <p:cNvSpPr>
            <a:spLocks/>
          </p:cNvSpPr>
          <p:nvPr/>
        </p:nvSpPr>
        <p:spPr bwMode="auto">
          <a:xfrm rot="-5400000">
            <a:off x="1152526" y="5048250"/>
            <a:ext cx="215900" cy="1152525"/>
          </a:xfrm>
          <a:prstGeom prst="leftBrace">
            <a:avLst>
              <a:gd name="adj1" fmla="val 44485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9118" name="AutoShape 206"/>
          <p:cNvSpPr>
            <a:spLocks/>
          </p:cNvSpPr>
          <p:nvPr/>
        </p:nvSpPr>
        <p:spPr bwMode="auto">
          <a:xfrm rot="-5400000">
            <a:off x="3384551" y="5048250"/>
            <a:ext cx="215900" cy="1152525"/>
          </a:xfrm>
          <a:prstGeom prst="leftBrace">
            <a:avLst>
              <a:gd name="adj1" fmla="val 44485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39119" name="Line 207"/>
          <p:cNvSpPr>
            <a:spLocks noChangeShapeType="1"/>
          </p:cNvSpPr>
          <p:nvPr/>
        </p:nvSpPr>
        <p:spPr bwMode="auto">
          <a:xfrm>
            <a:off x="1258888" y="580548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9121" name="Line 209"/>
          <p:cNvSpPr>
            <a:spLocks noChangeShapeType="1"/>
          </p:cNvSpPr>
          <p:nvPr/>
        </p:nvSpPr>
        <p:spPr bwMode="auto">
          <a:xfrm flipV="1">
            <a:off x="3492500" y="580548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39122" name="Line 210"/>
          <p:cNvSpPr>
            <a:spLocks noChangeShapeType="1"/>
          </p:cNvSpPr>
          <p:nvPr/>
        </p:nvSpPr>
        <p:spPr bwMode="auto">
          <a:xfrm>
            <a:off x="1258888" y="6021388"/>
            <a:ext cx="22336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77" grpId="0"/>
      <p:bldP spid="39117" grpId="0" animBg="1"/>
      <p:bldP spid="39118" grpId="0" animBg="1"/>
      <p:bldP spid="39119" grpId="0" animBg="1"/>
      <p:bldP spid="39121" grpId="0" animBg="1"/>
      <p:bldP spid="391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/>
              <a:t>© Dr. rer. pol. Jens Siebel, 2009</a:t>
            </a:r>
          </a:p>
        </p:txBody>
      </p:sp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de-DE" sz="2400" b="1"/>
              <a:t>Beispiel </a:t>
            </a:r>
            <a:r>
              <a:rPr lang="de-DE" sz="2400" b="1">
                <a:solidFill>
                  <a:schemeClr val="tx1"/>
                </a:solidFill>
              </a:rPr>
              <a:t>6.2.2</a:t>
            </a:r>
            <a:r>
              <a:rPr lang="de-DE" sz="2400" b="1"/>
              <a:t> (Regel von Sarrus)</a:t>
            </a:r>
          </a:p>
        </p:txBody>
      </p:sp>
      <p:graphicFrame>
        <p:nvGraphicFramePr>
          <p:cNvPr id="58371" name="Group 3"/>
          <p:cNvGraphicFramePr>
            <a:graphicFrameLocks noGrp="1"/>
          </p:cNvGraphicFramePr>
          <p:nvPr>
            <p:ph sz="half" idx="1"/>
          </p:nvPr>
        </p:nvGraphicFramePr>
        <p:xfrm>
          <a:off x="468313" y="1125538"/>
          <a:ext cx="2305050" cy="1674053"/>
        </p:xfrm>
        <a:graphic>
          <a:graphicData uri="http://schemas.openxmlformats.org/drawingml/2006/table">
            <a:tbl>
              <a:tblPr/>
              <a:tblGrid>
                <a:gridCol w="768350"/>
                <a:gridCol w="768350"/>
                <a:gridCol w="768350"/>
              </a:tblGrid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43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334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-6</a:t>
                      </a:r>
                    </a:p>
                  </a:txBody>
                  <a:tcPr marL="90000" marR="90000" marT="46800" marB="46800" anchor="ctr" anchorCtr="1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</a:t>
                      </a:r>
                    </a:p>
                  </a:txBody>
                  <a:tcPr marL="90000" marR="90000" marT="46800" marB="46800" anchor="ctr" anchorCtr="1" horzOverflow="overflow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8389" name="Text Box 21"/>
          <p:cNvSpPr txBox="1">
            <a:spLocks noChangeArrowheads="1"/>
          </p:cNvSpPr>
          <p:nvPr/>
        </p:nvSpPr>
        <p:spPr bwMode="auto">
          <a:xfrm>
            <a:off x="3851275" y="2420938"/>
            <a:ext cx="208915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58390" name="Text Box 22"/>
          <p:cNvSpPr txBox="1">
            <a:spLocks noChangeArrowheads="1"/>
          </p:cNvSpPr>
          <p:nvPr/>
        </p:nvSpPr>
        <p:spPr bwMode="auto">
          <a:xfrm>
            <a:off x="1476375" y="6021388"/>
            <a:ext cx="15113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endParaRPr lang="de-DE"/>
          </a:p>
        </p:txBody>
      </p:sp>
      <p:sp>
        <p:nvSpPr>
          <p:cNvPr id="58391" name="Text Box 23"/>
          <p:cNvSpPr txBox="1">
            <a:spLocks noChangeArrowheads="1"/>
          </p:cNvSpPr>
          <p:nvPr/>
        </p:nvSpPr>
        <p:spPr bwMode="auto">
          <a:xfrm>
            <a:off x="4716463" y="1989138"/>
            <a:ext cx="11525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58392" name="Text Box 24"/>
          <p:cNvSpPr txBox="1">
            <a:spLocks noChangeArrowheads="1"/>
          </p:cNvSpPr>
          <p:nvPr/>
        </p:nvSpPr>
        <p:spPr bwMode="auto">
          <a:xfrm>
            <a:off x="2987675" y="1628775"/>
            <a:ext cx="5048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=</a:t>
            </a:r>
            <a:endParaRPr lang="de-DE" sz="2800" baseline="-25000"/>
          </a:p>
        </p:txBody>
      </p:sp>
      <p:sp>
        <p:nvSpPr>
          <p:cNvPr id="58393" name="Text Box 25"/>
          <p:cNvSpPr txBox="1">
            <a:spLocks noChangeArrowheads="1"/>
          </p:cNvSpPr>
          <p:nvPr/>
        </p:nvSpPr>
        <p:spPr bwMode="auto">
          <a:xfrm>
            <a:off x="5508625" y="3644900"/>
            <a:ext cx="33115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58394" name="Text Box 26"/>
          <p:cNvSpPr txBox="1">
            <a:spLocks noChangeArrowheads="1"/>
          </p:cNvSpPr>
          <p:nvPr/>
        </p:nvSpPr>
        <p:spPr bwMode="auto">
          <a:xfrm>
            <a:off x="4284663" y="4076700"/>
            <a:ext cx="4175125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de-DE"/>
          </a:p>
        </p:txBody>
      </p:sp>
      <p:sp>
        <p:nvSpPr>
          <p:cNvPr id="58395" name="Text Box 27"/>
          <p:cNvSpPr txBox="1">
            <a:spLocks noChangeArrowheads="1"/>
          </p:cNvSpPr>
          <p:nvPr/>
        </p:nvSpPr>
        <p:spPr bwMode="auto">
          <a:xfrm>
            <a:off x="395288" y="3141663"/>
            <a:ext cx="3529012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Hilfsschema:</a:t>
            </a:r>
            <a:endParaRPr lang="de-DE" sz="2800" baseline="-25000"/>
          </a:p>
        </p:txBody>
      </p:sp>
      <p:graphicFrame>
        <p:nvGraphicFramePr>
          <p:cNvPr id="58430" name="Group 62"/>
          <p:cNvGraphicFramePr>
            <a:graphicFrameLocks noGrp="1"/>
          </p:cNvGraphicFramePr>
          <p:nvPr/>
        </p:nvGraphicFramePr>
        <p:xfrm>
          <a:off x="468313" y="3933825"/>
          <a:ext cx="3871912" cy="1674814"/>
        </p:xfrm>
        <a:graphic>
          <a:graphicData uri="http://schemas.openxmlformats.org/drawingml/2006/table">
            <a:tbl>
              <a:tblPr/>
              <a:tblGrid>
                <a:gridCol w="774700"/>
                <a:gridCol w="773112"/>
                <a:gridCol w="774700"/>
                <a:gridCol w="774700"/>
                <a:gridCol w="774700"/>
              </a:tblGrid>
              <a:tr h="557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5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03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1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72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-6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-2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-3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-6</a:t>
                      </a:r>
                    </a:p>
                  </a:txBody>
                  <a:tcPr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de-DE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bg2"/>
                          </a:solidFill>
                          <a:effectLst/>
                          <a:latin typeface="Arial" charset="0"/>
                        </a:rPr>
                        <a:t>-2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8418" name="AutoShape 50"/>
          <p:cNvSpPr>
            <a:spLocks/>
          </p:cNvSpPr>
          <p:nvPr/>
        </p:nvSpPr>
        <p:spPr bwMode="auto">
          <a:xfrm rot="-5400000">
            <a:off x="1152526" y="5048250"/>
            <a:ext cx="215900" cy="1152525"/>
          </a:xfrm>
          <a:prstGeom prst="leftBrace">
            <a:avLst>
              <a:gd name="adj1" fmla="val 44485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8419" name="AutoShape 51"/>
          <p:cNvSpPr>
            <a:spLocks/>
          </p:cNvSpPr>
          <p:nvPr/>
        </p:nvSpPr>
        <p:spPr bwMode="auto">
          <a:xfrm rot="-5400000">
            <a:off x="3384551" y="5048250"/>
            <a:ext cx="215900" cy="1152525"/>
          </a:xfrm>
          <a:prstGeom prst="leftBrace">
            <a:avLst>
              <a:gd name="adj1" fmla="val 44485"/>
              <a:gd name="adj2" fmla="val 50000"/>
            </a:avLst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8420" name="Line 52"/>
          <p:cNvSpPr>
            <a:spLocks noChangeShapeType="1"/>
          </p:cNvSpPr>
          <p:nvPr/>
        </p:nvSpPr>
        <p:spPr bwMode="auto">
          <a:xfrm>
            <a:off x="1258888" y="580548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8421" name="Line 53"/>
          <p:cNvSpPr>
            <a:spLocks noChangeShapeType="1"/>
          </p:cNvSpPr>
          <p:nvPr/>
        </p:nvSpPr>
        <p:spPr bwMode="auto">
          <a:xfrm>
            <a:off x="1258888" y="6021388"/>
            <a:ext cx="2233612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8422" name="Line 54"/>
          <p:cNvSpPr>
            <a:spLocks noChangeShapeType="1"/>
          </p:cNvSpPr>
          <p:nvPr/>
        </p:nvSpPr>
        <p:spPr bwMode="auto">
          <a:xfrm flipV="1">
            <a:off x="3492500" y="5805488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de-DE"/>
          </a:p>
        </p:txBody>
      </p:sp>
      <p:sp>
        <p:nvSpPr>
          <p:cNvPr id="58431" name="AutoShape 63"/>
          <p:cNvSpPr>
            <a:spLocks noChangeArrowheads="1"/>
          </p:cNvSpPr>
          <p:nvPr/>
        </p:nvSpPr>
        <p:spPr bwMode="auto">
          <a:xfrm rot="2125991">
            <a:off x="427038" y="4575175"/>
            <a:ext cx="2374900" cy="300038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8433" name="AutoShape 65"/>
          <p:cNvSpPr>
            <a:spLocks noChangeArrowheads="1"/>
          </p:cNvSpPr>
          <p:nvPr/>
        </p:nvSpPr>
        <p:spPr bwMode="auto">
          <a:xfrm rot="2125991">
            <a:off x="1187450" y="4581525"/>
            <a:ext cx="2374900" cy="300038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8434" name="AutoShape 66"/>
          <p:cNvSpPr>
            <a:spLocks noChangeArrowheads="1"/>
          </p:cNvSpPr>
          <p:nvPr/>
        </p:nvSpPr>
        <p:spPr bwMode="auto">
          <a:xfrm rot="2125991">
            <a:off x="1979613" y="4581525"/>
            <a:ext cx="2374900" cy="300038"/>
          </a:xfrm>
          <a:prstGeom prst="roundRect">
            <a:avLst>
              <a:gd name="adj" fmla="val 16667"/>
            </a:avLst>
          </a:prstGeom>
          <a:noFill/>
          <a:ln w="952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de-DE"/>
          </a:p>
        </p:txBody>
      </p:sp>
      <p:sp>
        <p:nvSpPr>
          <p:cNvPr id="58435" name="AutoShape 67"/>
          <p:cNvSpPr>
            <a:spLocks noChangeArrowheads="1"/>
          </p:cNvSpPr>
          <p:nvPr/>
        </p:nvSpPr>
        <p:spPr bwMode="auto">
          <a:xfrm rot="19474009" flipH="1">
            <a:off x="468313" y="4581525"/>
            <a:ext cx="2374900" cy="300038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de-DE"/>
          </a:p>
        </p:txBody>
      </p:sp>
      <p:sp>
        <p:nvSpPr>
          <p:cNvPr id="58436" name="AutoShape 68"/>
          <p:cNvSpPr>
            <a:spLocks noChangeArrowheads="1"/>
          </p:cNvSpPr>
          <p:nvPr/>
        </p:nvSpPr>
        <p:spPr bwMode="auto">
          <a:xfrm rot="19474009" flipH="1">
            <a:off x="1187450" y="4652963"/>
            <a:ext cx="2374900" cy="300037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de-DE"/>
          </a:p>
        </p:txBody>
      </p:sp>
      <p:sp>
        <p:nvSpPr>
          <p:cNvPr id="58437" name="AutoShape 69"/>
          <p:cNvSpPr>
            <a:spLocks noChangeArrowheads="1"/>
          </p:cNvSpPr>
          <p:nvPr/>
        </p:nvSpPr>
        <p:spPr bwMode="auto">
          <a:xfrm rot="19474009" flipH="1">
            <a:off x="1979613" y="4652963"/>
            <a:ext cx="2374900" cy="300037"/>
          </a:xfrm>
          <a:prstGeom prst="roundRect">
            <a:avLst>
              <a:gd name="adj" fmla="val 16667"/>
            </a:avLst>
          </a:prstGeom>
          <a:noFill/>
          <a:ln w="9525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de-DE"/>
          </a:p>
        </p:txBody>
      </p:sp>
      <p:sp>
        <p:nvSpPr>
          <p:cNvPr id="58438" name="Text Box 70"/>
          <p:cNvSpPr txBox="1">
            <a:spLocks noChangeArrowheads="1"/>
          </p:cNvSpPr>
          <p:nvPr/>
        </p:nvSpPr>
        <p:spPr bwMode="auto">
          <a:xfrm>
            <a:off x="3348038" y="1628775"/>
            <a:ext cx="16557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olidFill>
                  <a:schemeClr val="accent2"/>
                </a:solidFill>
                <a:cs typeface="Arial" charset="0"/>
              </a:rPr>
              <a:t>3·1</a:t>
            </a:r>
            <a:r>
              <a:rPr lang="en-US" sz="2800">
                <a:solidFill>
                  <a:schemeClr val="accent2"/>
                </a:solidFill>
              </a:rPr>
              <a:t>·(-3)</a:t>
            </a:r>
            <a:endParaRPr lang="en-US" sz="2800"/>
          </a:p>
        </p:txBody>
      </p:sp>
      <p:sp>
        <p:nvSpPr>
          <p:cNvPr id="58439" name="Text Box 71"/>
          <p:cNvSpPr txBox="1">
            <a:spLocks noChangeArrowheads="1"/>
          </p:cNvSpPr>
          <p:nvPr/>
        </p:nvSpPr>
        <p:spPr bwMode="auto">
          <a:xfrm>
            <a:off x="4500563" y="1628775"/>
            <a:ext cx="1655762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800">
                <a:solidFill>
                  <a:schemeClr val="accent2"/>
                </a:solidFill>
              </a:rPr>
              <a:t>+5</a:t>
            </a:r>
            <a:r>
              <a:rPr lang="en-US" sz="2800">
                <a:solidFill>
                  <a:schemeClr val="accent2"/>
                </a:solidFill>
                <a:cs typeface="Arial" charset="0"/>
              </a:rPr>
              <a:t>·1</a:t>
            </a:r>
            <a:r>
              <a:rPr lang="en-US" sz="2800">
                <a:solidFill>
                  <a:schemeClr val="accent2"/>
                </a:solidFill>
              </a:rPr>
              <a:t>·(-6)</a:t>
            </a:r>
            <a:endParaRPr lang="en-US" sz="2800"/>
          </a:p>
        </p:txBody>
      </p:sp>
      <p:sp>
        <p:nvSpPr>
          <p:cNvPr id="58440" name="Text Box 72"/>
          <p:cNvSpPr txBox="1">
            <a:spLocks noChangeArrowheads="1"/>
          </p:cNvSpPr>
          <p:nvPr/>
        </p:nvSpPr>
        <p:spPr bwMode="auto">
          <a:xfrm>
            <a:off x="5867400" y="1628775"/>
            <a:ext cx="18002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800">
                <a:solidFill>
                  <a:schemeClr val="accent2"/>
                </a:solidFill>
              </a:rPr>
              <a:t>+2</a:t>
            </a:r>
            <a:r>
              <a:rPr lang="en-US" sz="2800">
                <a:solidFill>
                  <a:schemeClr val="accent2"/>
                </a:solidFill>
                <a:cs typeface="Arial" charset="0"/>
              </a:rPr>
              <a:t>·1</a:t>
            </a:r>
            <a:r>
              <a:rPr lang="en-US" sz="2800">
                <a:solidFill>
                  <a:schemeClr val="accent2"/>
                </a:solidFill>
              </a:rPr>
              <a:t>·(-2)</a:t>
            </a:r>
            <a:endParaRPr lang="en-US" sz="2800"/>
          </a:p>
        </p:txBody>
      </p:sp>
      <p:sp>
        <p:nvSpPr>
          <p:cNvPr id="58441" name="Text Box 73"/>
          <p:cNvSpPr txBox="1">
            <a:spLocks noChangeArrowheads="1"/>
          </p:cNvSpPr>
          <p:nvPr/>
        </p:nvSpPr>
        <p:spPr bwMode="auto">
          <a:xfrm>
            <a:off x="3203575" y="2133600"/>
            <a:ext cx="158432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800">
                <a:solidFill>
                  <a:srgbClr val="FF0000"/>
                </a:solidFill>
              </a:rPr>
              <a:t>-(-6)</a:t>
            </a:r>
            <a:r>
              <a:rPr lang="en-US" sz="2800">
                <a:solidFill>
                  <a:srgbClr val="FF0000"/>
                </a:solidFill>
                <a:cs typeface="Arial" charset="0"/>
              </a:rPr>
              <a:t>·1</a:t>
            </a:r>
            <a:r>
              <a:rPr lang="en-US" sz="2800">
                <a:solidFill>
                  <a:srgbClr val="FF0000"/>
                </a:solidFill>
              </a:rPr>
              <a:t>·2</a:t>
            </a:r>
          </a:p>
        </p:txBody>
      </p:sp>
      <p:sp>
        <p:nvSpPr>
          <p:cNvPr id="58442" name="Text Box 74"/>
          <p:cNvSpPr txBox="1">
            <a:spLocks noChangeArrowheads="1"/>
          </p:cNvSpPr>
          <p:nvPr/>
        </p:nvSpPr>
        <p:spPr bwMode="auto">
          <a:xfrm>
            <a:off x="4500563" y="2133600"/>
            <a:ext cx="15113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800">
                <a:solidFill>
                  <a:srgbClr val="FF0000"/>
                </a:solidFill>
              </a:rPr>
              <a:t>-(-2)</a:t>
            </a:r>
            <a:r>
              <a:rPr lang="en-US" sz="2800">
                <a:solidFill>
                  <a:srgbClr val="FF0000"/>
                </a:solidFill>
                <a:cs typeface="Arial" charset="0"/>
              </a:rPr>
              <a:t>·1</a:t>
            </a:r>
            <a:r>
              <a:rPr lang="en-US" sz="2800">
                <a:solidFill>
                  <a:srgbClr val="FF0000"/>
                </a:solidFill>
              </a:rPr>
              <a:t>·3</a:t>
            </a:r>
          </a:p>
        </p:txBody>
      </p:sp>
      <p:sp>
        <p:nvSpPr>
          <p:cNvPr id="58443" name="Text Box 75"/>
          <p:cNvSpPr txBox="1">
            <a:spLocks noChangeArrowheads="1"/>
          </p:cNvSpPr>
          <p:nvPr/>
        </p:nvSpPr>
        <p:spPr bwMode="auto">
          <a:xfrm>
            <a:off x="5795963" y="2133600"/>
            <a:ext cx="15113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800">
                <a:solidFill>
                  <a:srgbClr val="FF0000"/>
                </a:solidFill>
              </a:rPr>
              <a:t>-(-3)</a:t>
            </a:r>
            <a:r>
              <a:rPr lang="en-US" sz="2800">
                <a:solidFill>
                  <a:srgbClr val="FF0000"/>
                </a:solidFill>
                <a:cs typeface="Arial" charset="0"/>
              </a:rPr>
              <a:t>·1</a:t>
            </a:r>
            <a:r>
              <a:rPr lang="en-US" sz="2800">
                <a:solidFill>
                  <a:srgbClr val="FF0000"/>
                </a:solidFill>
              </a:rPr>
              <a:t>·5</a:t>
            </a:r>
          </a:p>
        </p:txBody>
      </p:sp>
      <p:sp>
        <p:nvSpPr>
          <p:cNvPr id="58444" name="Text Box 76"/>
          <p:cNvSpPr txBox="1">
            <a:spLocks noChangeArrowheads="1"/>
          </p:cNvSpPr>
          <p:nvPr/>
        </p:nvSpPr>
        <p:spPr bwMode="auto">
          <a:xfrm>
            <a:off x="2987675" y="2636838"/>
            <a:ext cx="5048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=</a:t>
            </a:r>
            <a:endParaRPr lang="de-DE" sz="2800" baseline="-25000"/>
          </a:p>
        </p:txBody>
      </p:sp>
      <p:sp>
        <p:nvSpPr>
          <p:cNvPr id="58445" name="Text Box 77"/>
          <p:cNvSpPr txBox="1">
            <a:spLocks noChangeArrowheads="1"/>
          </p:cNvSpPr>
          <p:nvPr/>
        </p:nvSpPr>
        <p:spPr bwMode="auto">
          <a:xfrm>
            <a:off x="3348038" y="2636838"/>
            <a:ext cx="1800225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800">
                <a:solidFill>
                  <a:schemeClr val="accent2"/>
                </a:solidFill>
              </a:rPr>
              <a:t>-9-30</a:t>
            </a:r>
            <a:r>
              <a:rPr lang="en-US" sz="2800">
                <a:solidFill>
                  <a:schemeClr val="accent2"/>
                </a:solidFill>
              </a:rPr>
              <a:t>-4</a:t>
            </a:r>
            <a:endParaRPr lang="en-US" sz="2800"/>
          </a:p>
        </p:txBody>
      </p:sp>
      <p:sp>
        <p:nvSpPr>
          <p:cNvPr id="58446" name="Text Box 78"/>
          <p:cNvSpPr txBox="1">
            <a:spLocks noChangeArrowheads="1"/>
          </p:cNvSpPr>
          <p:nvPr/>
        </p:nvSpPr>
        <p:spPr bwMode="auto">
          <a:xfrm>
            <a:off x="4500563" y="2636838"/>
            <a:ext cx="1944687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de-DE" sz="2800">
                <a:solidFill>
                  <a:srgbClr val="FF0000"/>
                </a:solidFill>
              </a:rPr>
              <a:t>+1</a:t>
            </a:r>
            <a:r>
              <a:rPr lang="en-US" sz="2800">
                <a:solidFill>
                  <a:srgbClr val="FF0000"/>
                </a:solidFill>
                <a:cs typeface="Arial" charset="0"/>
              </a:rPr>
              <a:t>2+6+15</a:t>
            </a:r>
            <a:endParaRPr lang="en-US" sz="2800">
              <a:solidFill>
                <a:srgbClr val="FF0000"/>
              </a:solidFill>
            </a:endParaRPr>
          </a:p>
        </p:txBody>
      </p:sp>
      <p:sp>
        <p:nvSpPr>
          <p:cNvPr id="58447" name="Text Box 79"/>
          <p:cNvSpPr txBox="1">
            <a:spLocks noChangeArrowheads="1"/>
          </p:cNvSpPr>
          <p:nvPr/>
        </p:nvSpPr>
        <p:spPr bwMode="auto">
          <a:xfrm>
            <a:off x="6156325" y="2636838"/>
            <a:ext cx="1081088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>
                <a:sym typeface="Symbol" pitchFamily="18" charset="2"/>
              </a:rPr>
              <a:t>=-10</a:t>
            </a:r>
            <a:endParaRPr lang="de-DE" sz="2800" baseline="-250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431" grpId="0" animBg="1"/>
      <p:bldP spid="58433" grpId="0" animBg="1"/>
      <p:bldP spid="58434" grpId="0" animBg="1"/>
      <p:bldP spid="58435" grpId="0" animBg="1"/>
      <p:bldP spid="58436" grpId="0" animBg="1"/>
      <p:bldP spid="58437" grpId="0" animBg="1"/>
      <p:bldP spid="58438" grpId="0"/>
      <p:bldP spid="58439" grpId="0"/>
      <p:bldP spid="58440" grpId="0"/>
      <p:bldP spid="58441" grpId="0"/>
      <p:bldP spid="58442" grpId="0"/>
      <p:bldP spid="58443" grpId="0"/>
      <p:bldP spid="58444" grpId="0"/>
      <p:bldP spid="58445" grpId="0"/>
      <p:bldP spid="58446" grpId="0"/>
      <p:bldP spid="58447" grpId="0"/>
    </p:bldLst>
  </p:timing>
</p:sld>
</file>

<file path=ppt/theme/theme1.xml><?xml version="1.0" encoding="utf-8"?>
<a:theme xmlns:a="http://schemas.openxmlformats.org/drawingml/2006/main" name="Standarddesign">
  <a:themeElements>
    <a:clrScheme name="Standard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Standard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Standard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andard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andard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Lariss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179</Words>
  <Application>Microsoft Office PowerPoint</Application>
  <PresentationFormat>Bildschirmpräsentation (4:3)</PresentationFormat>
  <Paragraphs>73</Paragraphs>
  <Slides>3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3</vt:i4>
      </vt:variant>
    </vt:vector>
  </HeadingPairs>
  <TitlesOfParts>
    <vt:vector size="6" baseType="lpstr">
      <vt:lpstr>Arial</vt:lpstr>
      <vt:lpstr>Symbol</vt:lpstr>
      <vt:lpstr>Standarddesign</vt:lpstr>
      <vt:lpstr>Beispiel 6.2.2 (Regel von Sarrus)</vt:lpstr>
      <vt:lpstr>Beispiel 6.2.2 (Regel von Sarrus)</vt:lpstr>
      <vt:lpstr>Beispiel 6.2.2 (Regel von Sarrus)</vt:lpstr>
    </vt:vector>
  </TitlesOfParts>
  <Company>FSC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Beispiel 6.2.2 (Regel von Sarrus)</dc:title>
  <dc:creator>Dr. rer. pol. Jens Siebel</dc:creator>
  <cp:lastModifiedBy>Dr. Jens Siebel</cp:lastModifiedBy>
  <cp:revision>147</cp:revision>
  <dcterms:created xsi:type="dcterms:W3CDTF">2008-09-12T19:28:17Z</dcterms:created>
  <dcterms:modified xsi:type="dcterms:W3CDTF">2012-03-12T10:24:16Z</dcterms:modified>
</cp:coreProperties>
</file>